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7" r:id="rId3"/>
    <p:sldId id="256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4" r:id="rId23"/>
    <p:sldId id="275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15/04/2020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15/04/2020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e.wikipedia.org/w/index.php?title=%E0%B0%95%E0%B0%BE%E0%B0%B5%E0%B1%8D%E0%B0%AF%E0%B1%87%E0%B0%B7%E0%B1%81_%E0%B0%A8%E0%B0%BE%E0%B0%9F%E0%B0%95%E0%B0%82_%E0%B0%B0%E0%B0%AE%E0%B1%8D%E0%B0%AF%E0%B0%82&amp;action=edit&amp;redlink=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19200"/>
            <a:ext cx="7924800" cy="19389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  <a:softEdge rad="3175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P.R </a:t>
            </a:r>
            <a:r>
              <a:rPr lang="en-US" sz="6000" dirty="0" err="1" smtClean="0"/>
              <a:t>Govt</a:t>
            </a:r>
            <a:r>
              <a:rPr lang="en-US" sz="6000" dirty="0" smtClean="0"/>
              <a:t> College,</a:t>
            </a:r>
          </a:p>
          <a:p>
            <a:pPr algn="just"/>
            <a:r>
              <a:rPr lang="en-US" sz="6000" dirty="0" smtClean="0"/>
              <a:t>	</a:t>
            </a:r>
            <a:r>
              <a:rPr lang="en-US" sz="6000" dirty="0" smtClean="0"/>
              <a:t>      </a:t>
            </a:r>
            <a:r>
              <a:rPr lang="en-US" sz="6000" dirty="0" smtClean="0"/>
              <a:t>	Kakinada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955401" y="3733800"/>
            <a:ext cx="6700901" cy="101566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  <a:softEdge rad="3175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dirty="0" smtClean="0"/>
              <a:t>III BA IV paper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28600"/>
            <a:ext cx="2759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4000" b="1" i="1" u="sng" dirty="0" smtClean="0"/>
              <a:t>చిత్రలేఖనము</a:t>
            </a:r>
            <a:endParaRPr lang="te-IN" sz="4000" b="1" i="1" u="sng" dirty="0"/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7812284" cy="495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87489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ఇది చక్షురింద్రియముద్వారా మానసమునకు ఆనందము చేకూర్చును.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చిత్రలేఖనమున మనము చిత్రిత వస్తువుయొక్క సంపూర్ణమైన ఆకారమునుగాక అందలి ఏకదేశమును మాత్రమే దర్శింపజాలుదుము.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అదియుగాక చిత్రకారుడు దృశ్యమును బాగుగా పరిశీలించి తన చిత్రమున రూపొందించును.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ఆ క్షణము గడిచిపోయినచో ఆ దృశ్యము యొక్క స్థితియందు కొంతమార్పు సంఘటిల్లును.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ఈ మార్పునుకూడా సూచింపదలచినచో చిత్రకారుడు మఱియొక్క చిత్రమును రచింపవలచినదే.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28600"/>
            <a:ext cx="1943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4000" b="1" i="1" u="sng" dirty="0" smtClean="0"/>
              <a:t>నృత్యము</a:t>
            </a:r>
            <a:endParaRPr lang="te-IN" sz="4000" b="1" i="1" u="sng" dirty="0"/>
          </a:p>
        </p:txBody>
      </p:sp>
      <p:pic>
        <p:nvPicPr>
          <p:cNvPr id="3" name="Picture 2" descr="3286840161_7620cbaa58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7315202" cy="5757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8077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ఇది భావాశ్రయమైనది.ఇది పదార్థాభినయాత్మకమైన మార్గమని ప్రసిద్ధినొందియున్నది.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జనులు సామాన్యముగా నృత్యము, నాట్యము అందలి భేదము తెలియక రెండింటిని సమానార్థకములుగా వాడుచుందురు.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దశరూపకారుడు ...అన్యద్భావాశ్రయం నృత్యమ్..అనియు, ధనికుడు ...రసాశ్రయాన్నాట్యాద్భావాశ్రయం నృత్యమన్య దేశమ్...అనియు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ఈ రెండింటికి భేదము నిరూపించారు.నాట్యము రసాశ్రయమైనది.ఇందు కావ్యార్థాభినయము గోచరించును.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నృత్యము ఆంగికాభినయము ప్రాధాన్యము వహింపుచున్నది.నాట్యము సాత్వికాభినయ బహుళమై ఒప్పుచుండును.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నృత్యముకూడా నృత్తమువలెనే శ్రవణేంద్రియమునకంటే చక్షురింద్రియమునకే ఎక్కువ ప్రీతికలిగించును.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నృత్యము క్షణక్షణాంచల్యమున దళావిపర్యయమును కూడా సూచింపజాలియుండెను.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28600"/>
            <a:ext cx="2151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4000" b="1" i="1" u="sng" dirty="0" smtClean="0"/>
              <a:t>సంగీతము</a:t>
            </a:r>
            <a:endParaRPr lang="te-IN" sz="4000" b="1" i="1" u="sng" dirty="0"/>
          </a:p>
        </p:txBody>
      </p:sp>
      <p:pic>
        <p:nvPicPr>
          <p:cNvPr id="3" name="Picture 2" descr="Sangeetham Flyer.png"/>
          <p:cNvPicPr>
            <a:picLocks noChangeAspect="1"/>
          </p:cNvPicPr>
          <p:nvPr/>
        </p:nvPicPr>
        <p:blipFill>
          <a:blip r:embed="rId2"/>
          <a:srcRect r="52667"/>
          <a:stretch>
            <a:fillRect/>
          </a:stretch>
        </p:blipFill>
        <p:spPr>
          <a:xfrm>
            <a:off x="3048000" y="990600"/>
            <a:ext cx="3555024" cy="56329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ఇది శ్రవణేంద్రియములద్వారా మానసమునకు ఆనందం ఉత్పాదించును.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కేవల స్వరమయమైనది.స్వరాశ్రయమైనట్టిది.తాళ, లయ ఆశ్రయమైన నృత్యము వంటిది.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ఇది మానవులనేకాక ప్రాణవంతమైన జంతుజాలమునంతను తనవైపు ఆకర్షించుకొనగలదు.అందుచేతనే ...శిశుర్వేత్తి పశుర్వేత్తి వేత్తిగానరసం ఫణిః...అను నానుడి ఏర్పడినది.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పాశ్చాత్యులు లలితకళలన్నింటికి సమానమైన ప్రాధాన్యమునే ఇచ్చారు.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భారతీయులు అట్లుకాక చిత్రలేఖన, శిల్పములకంటే సంగీతమునకును, సంగీతముకంటే నృత్యమునకు అధికప్రాధాన్యత ఇచ్చారు.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228600"/>
            <a:ext cx="1789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4000" b="1" i="1" u="sng" dirty="0" smtClean="0"/>
              <a:t>శిల్పము</a:t>
            </a:r>
            <a:endParaRPr lang="te-IN" sz="4000" b="1" i="1" u="sng" dirty="0"/>
          </a:p>
        </p:txBody>
      </p:sp>
      <p:pic>
        <p:nvPicPr>
          <p:cNvPr id="3" name="Picture 2" descr="d61613babda0d260b2848d07a1f4f6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6552028" cy="4368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ఇదికూడా కొంచెం ఇంచుమించుగా చిత్రలేఖనము వంటిదే.చక్షురింద్రియముద్వారా మానసమునకు ఆనందము చేకూర్చును.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ఇందును వస్తువుయొక్క కించిత్కాలస్థీయమైన ఏకైక విన్యాసమే ప్రగర్శింపబడును.కాని శిల్పియందు వస్తువును సంపూర్ణాకృతిగా ప్రగర్శింపజాలును.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శిల్పి చెక్కిన సమగ్ర విగ్రహములందు మనము ముందవెనుకలను పార్శ్వాములను కూడా దర్శింపజాలుదుము.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చిత్రలేఖనముని మనము స్పృశించి చూచినచో అందలి విశేషణమును ఏమియు దర్శింపజాలము.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శిల్పమున అట్లుకాక స్పర్శచే అందలి నిమ్నోన్నతభాగములను గుర్తించి పరిశీలింపగలము.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e-IN" sz="2400" dirty="0" smtClean="0"/>
              <a:t>అంధుడు చిత్రలేఖనముని గురించి విని విషయమును ఇలా ఉంటుందని గ్రహించడానికి మాత్రమే అర్హుడు.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కాని శిల్పమైనచో అతడు చేతితోతాకి స్పర్శప్రభావముతో దాని రమణీయమును అంతనూ కాకపోయిననూ కొంచెమైననూ గ్రహించి ఆనందించుటకు అవకాశమున్నది.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rcRect l="6444" r="5787"/>
          <a:stretch>
            <a:fillRect/>
          </a:stretch>
        </p:blipFill>
        <p:spPr>
          <a:xfrm>
            <a:off x="1203331" y="1118382"/>
            <a:ext cx="7727938" cy="49307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rcRect b="13253"/>
          <a:stretch>
            <a:fillRect/>
          </a:stretch>
        </p:blipFill>
        <p:spPr>
          <a:xfrm>
            <a:off x="1447800" y="1600200"/>
            <a:ext cx="7183586" cy="32766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rcRect b="13253"/>
          <a:stretch>
            <a:fillRect/>
          </a:stretch>
        </p:blipFill>
        <p:spPr>
          <a:xfrm>
            <a:off x="1306032" y="1595511"/>
            <a:ext cx="7635934" cy="34829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60003_618483794895038_224137782344185566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80999"/>
            <a:ext cx="7239000" cy="62484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"/>
            <a:ext cx="8153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/>
              <a:t>64 విద్యలు(కళలు)అంటే ఏవి?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మనకు తెలుసు మన భారతీయ సంస్కృతిలో 64 కళలు లేక విద్యలు ఉన్నాయని.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అవేమిటో ఇప్పుడు చూద్దాం.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మొదట 64 విద్యలను తెలియజేసే శ్లోకం</a:t>
            </a:r>
            <a:br>
              <a:rPr lang="te-IN" sz="2400" dirty="0" smtClean="0"/>
            </a:br>
            <a:r>
              <a:rPr lang="te-IN" sz="2400" dirty="0" smtClean="0"/>
              <a:t>వేద వేదాంగేతిహాసాగమ, న్యాయకావ్యాలంకార, నాటక, గాన కవిత్వ కామశాస్త్ర శకున, సాముద్రికారత్న పరీక్షాస్వర్ణపరీక్షా శ్వలక్షణ, గజలక్షణ, మల్లవిద్యా, పాకకర్మ దోహళ గంధవాద ధాతువాద ఖనీవాద,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రసవాదాగ్నిస్తంభజలస్తంభ వాయుస్తంభ ఖడ్గస్తంష, వశ్యాకర్షణ మోహన విద్వేషణోచ్ఛాటన మారణ కాలవంచన వాణిజ్య, పాశుపాల్య కృష్యా సవకర్మలావుక యుద్ధమృగయా, రతికౌశలా దృశ్యకరణీద్యూతకరణీ చిత్రలోహ పాషాణ మృద్దారు వేణు</a:t>
            </a:r>
            <a:endParaRPr lang="te-IN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3048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/>
              <a:t>చర్మాంబరక్రియా చౌర్యౌషధసిద్ధి స్వరవంచనా దృష్టివంచనాంజన, జలప్లవన వాక్సిద్ధి, ఘటికాసిద్ధి, ఇంద్రజాల మహేంద్రజాలాఖ్య చతుష్టష్టివిద్యా నిషద్యాయమాన నిరవద్య విద్వజ్ఞాన విద్యోతితే.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6887" y="130314"/>
            <a:ext cx="1704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4000" b="1" i="1" u="sng" dirty="0" smtClean="0"/>
              <a:t>అర్థము:</a:t>
            </a:r>
            <a:endParaRPr lang="en-US" sz="4000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1066800" y="1038285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/>
              <a:t>1. వేదములు (ఋగ్వేదము, యజుర్వేదము, సామవేదము అధర్వణవేదము అను నాల్గు)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2. వేదాంగములు- వేదములకు సంబంధించిన ఆరుశాస్త్రములు</a:t>
            </a:r>
            <a:br>
              <a:rPr lang="te-IN" sz="2400" dirty="0" smtClean="0"/>
            </a:br>
            <a:r>
              <a:rPr lang="te-IN" sz="2400" dirty="0" smtClean="0"/>
              <a:t>(1. శిక్షలు 2. వ్యాకరణము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3. ఛందస్సు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4. జ్యోతిషము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5. నిరుక్తము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6. కల్పములు అని వేదాంగములు. ఆరు శాస్త్రములు)</a:t>
            </a:r>
            <a:endParaRPr lang="te-IN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63689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/>
              <a:t>3. ఇతిహాసములు - రామాయణ,మహాభారత, భాగవతం పురాణాదులు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4. ఆగమశాస్త్రములు- 1. శైవాగమము 2 పాంచరాత్రాగమము 3 వైఖానసాగమము 4 స్మార్తాగమము అని ఆగమములు నాల్గు.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5. న్యాయము: తర్కశాస్త్రమునకు పేరు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6. కావ్యాలంకారములు : </a:t>
            </a:r>
            <a:r>
              <a:rPr lang="te-IN" sz="2400" dirty="0" smtClean="0"/>
              <a:t>సాహిత్యశాస్త్రము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7. నాటకములు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8. గానము (సంగీతం)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9. కవిత్వము ఛందోబద్ధముగ పద్యమునుగాని శ్లోకమునుగాని రచించడము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10. </a:t>
            </a:r>
            <a:r>
              <a:rPr lang="te-IN" sz="2400" dirty="0" smtClean="0"/>
              <a:t>కామశాస్త్రము</a:t>
            </a:r>
            <a:endParaRPr lang="te-IN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e-IN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11. ద్యూతము (జూదమాడడము): జూదమునకు సంబంధించిన సూక్తములు ఋగ్వేదములో కొన్ని ఉన్నాయి. వీనికే అక్షసూక్తమనియునందురు. కార్తిక శుద్ధ పాఢ్యమినాడు జూదమాడవలయుననియు శాస్త్రవచనములుగలవు. ఇదియు నొకకళ</a:t>
            </a:r>
            <a:r>
              <a:rPr lang="te-IN" sz="2400" dirty="0" smtClean="0"/>
              <a:t>,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12. దేశభాషాజ్ఞానం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13. లిపికర్మ= దేశభాషలకు సంబంధించిన అక్షరములు నేర్పుగ వ్రాయువిధానము.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14. వాచకము = ఏగ్రంధమైననూ తప్పులేకుండ శ్రావ్యముగ నర్థవంతముగ చదువు నేర్పు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15. సమస్తావథానములు: అష్టావధాన, శతావధాన, నేత్రాథానాది, అవధానములలో </a:t>
            </a:r>
            <a:r>
              <a:rPr lang="te-IN" sz="2400" dirty="0" smtClean="0"/>
              <a:t>నైపుణ్యము</a:t>
            </a:r>
            <a:endParaRPr lang="te-IN" sz="24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-228600"/>
            <a:ext cx="80772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e-IN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16. స్వరశాస్త్రము= ఉచ్ఛ్వాస నిశ్వాసములకు సంబంథించినదై ఇడా పింగళా సుషుమ్న నాడులకు చేరినదై చెప్పబడు శుభాశుభ ఫలబోధకమైన శాస్త్రము</a:t>
            </a:r>
            <a:r>
              <a:rPr lang="te-IN" sz="2400" dirty="0" smtClean="0"/>
              <a:t>,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17. శకునము= ప్రయాణ కాలమున, పక్షులు జంతువులు మానవులు, ఎదురురావడం గూర్చి గాని, ప్రక్కలకు వెళ్ళడం గూర్చి భాషించు భాషణములను గూర్చి, గమనించి తన కార్యము యొక్క శుభాశుభముల నెరుంగునట్టి శాస్త్రము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18. సాముద్రికము= హస్తరేఖలు, బిందువులు, వగైరాలను గుర్తించి శుభాశుభముల నెరుంగజేయు శాస్త్రము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19. రత్నపరీక్ష= నవరత్నాల గురించి వాటి ప్రభావం, వాటి నాణ్యత మొదలగు గుణాల సంపూర్ణజ్ఞానం</a:t>
            </a:r>
          </a:p>
          <a:p>
            <a:pPr>
              <a:lnSpc>
                <a:spcPct val="150000"/>
              </a:lnSpc>
            </a:pPr>
            <a:endParaRPr lang="te-IN" sz="2400" dirty="0" smtClean="0"/>
          </a:p>
          <a:p>
            <a:pPr>
              <a:lnSpc>
                <a:spcPct val="150000"/>
              </a:lnSpc>
            </a:pPr>
            <a:endParaRPr lang="te-IN" sz="24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3048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/>
              <a:t>20. స్వర్ణపరీక్ష= బంగారమును గుర్తించు జ్ఞానము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21. అశ్వలక్షణము= గుఱ్ఱములకు సంబంధించిన జ్ఞానము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22. గజలక్షణము= ఏనుగులకు సంబంధించిన జ్ఞానము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23. మల్లవిద్య = కుస్తీలు పట్టు విధానము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24. పాకకర్మ= వంటలు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25. </a:t>
            </a:r>
            <a:r>
              <a:rPr lang="te-IN" sz="2400" dirty="0" smtClean="0"/>
              <a:t>దోహళము=వృక్షశాస్త్రము</a:t>
            </a:r>
            <a:endParaRPr lang="te-IN" sz="24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"/>
            <a:ext cx="8153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/>
              <a:t>26. గంధవాదము = వివిధములైన సువాసన వస్తువులు అత్తరు పన్నీరు వంటివి తయారుచేయు </a:t>
            </a:r>
            <a:r>
              <a:rPr lang="te-IN" sz="2400" dirty="0" smtClean="0"/>
              <a:t>నేర్పు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27. ధాతువాదము = రసాయన వస్తువులు నెరుంగు విద్య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28. ఖనీవాద- గనులు వాటి శాస్త్రం 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29. రసవాదము - పాదరసము మొదలైన వానితో బంగారు మొదలైనవి చేయు నేర్పు.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30. అగ్నిస్తంభన - అగ్నిలో కాలకుండ తిరుగాడు రీతి.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31. జలస్తంభన - నీళ్ళను గడ్డగట్టించి, నందులో మెలంగుట.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32. వాయుస్తంభన - గాలిలో తేలియాడు </a:t>
            </a:r>
            <a:r>
              <a:rPr lang="te-IN" sz="2400" dirty="0" smtClean="0"/>
              <a:t>విద్య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33. ఖడ్గస్తంభన - శత్రువుల ఖడ్గాదులను నిలుపుదల జేయు విద్య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34. వశ్యము - పరులను, లోబచుకొను విద్య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35. ఆకర్షణము - పరులను, చేర్చుకొను విద్య,</a:t>
            </a:r>
          </a:p>
          <a:p>
            <a:pPr>
              <a:lnSpc>
                <a:spcPct val="150000"/>
              </a:lnSpc>
            </a:pPr>
            <a:endParaRPr lang="te-IN" sz="2400" dirty="0" smtClean="0"/>
          </a:p>
          <a:p>
            <a:pPr>
              <a:lnSpc>
                <a:spcPct val="150000"/>
              </a:lnSpc>
            </a:pPr>
            <a:endParaRPr lang="te-I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52400"/>
            <a:ext cx="2507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4000" b="1" i="1" u="sng" dirty="0" smtClean="0"/>
              <a:t>లలిత కళలు</a:t>
            </a:r>
            <a:endParaRPr lang="te-IN" sz="4000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990600" y="8382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అనాది కాలమునుండి మానవుడు తన జీవితమును సౌఖ్యానందమొనరించుటకై అనేక కృత్యములు ఆచరించుచున్నాడు.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వీటిలో కొన్ని ఉపయోగదృష్టితోడను కొన్ని సౌందర్యదృష్టితోడను చేయబడుచున్నట్లు కానవచ్చును.ప్రతిభానైపుణ్యములకు దావలములైన వీటన్నింటిని </a:t>
            </a:r>
            <a:r>
              <a:rPr lang="te-IN" sz="2400" i="1" dirty="0" smtClean="0"/>
              <a:t>కళలు</a:t>
            </a:r>
            <a:r>
              <a:rPr lang="te-IN" sz="2400" dirty="0" smtClean="0"/>
              <a:t>అని అంటారు.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వీటిని వర్గీకరించి 64 కళలుగా వివరించారు.వీటిలో మొదటతెగకు చెందినవి మానవశరీర సౌందర్యమునకును, రెండవతెగకు చెందినవి మానవహృదయానందమునకును తోడ్పడును.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మొదట తెగవానిని సామాన్యకళలని, రెండవ తెగవానిని లలితకళలని చెప్పుచున్నారు.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17693"/>
            <a:ext cx="80772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/>
              <a:t>36. మోహనము - పరులను మోహింపజేయు తెరంగు.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37. విద్వేషణము - పరులకు విరోదము కల్పించడము,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38. ఉచ్ఛాటనము - పరులను ఉన్నచోటునుంచి వెళ్ళగొట్టడము,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39. మారణము - పరులకు ప్రాణహాని గల్గించడము.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40. కాలవంచనము - కాలముగాని కాలమున పరిస్ధితులు మార్పు గలిగించడము.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41. వాణిజ్యము - వ్యాపారాదులు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42. పాశుపాల్యము - పశువులను పెంచడములో నేర్పు.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43. కృషి - వ్యవసాయ నేర్పు.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44. ఆసవకర్మ - ఆసవములను, మందులను చేయు రీతి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45. లాపుకర్మ - పశుపక్ష్యాదులను స్వాధీనబరచుకొను రీతి</a:t>
            </a:r>
            <a:r>
              <a:rPr lang="te-I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46. యుద్ధము - యుద్ధముచేయు నేర్పు.</a:t>
            </a:r>
          </a:p>
          <a:p>
            <a:pPr>
              <a:lnSpc>
                <a:spcPct val="150000"/>
              </a:lnSpc>
            </a:pPr>
            <a:endParaRPr lang="te-IN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8153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/>
              <a:t>47. మృగయా - వేటాడు నేర్పు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48. రతికళాకౌశలము - శృంగార కార్యములలో నేర్పు.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49. అద్మశ్యకరణీ - పరులకు కానరాని రితిని మెలంగడము.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50. ద్యూతకరణీ - రాయబార కార్యములలో నేర్పు.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51. చిత్ర - చిత్రకళ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52. లోహా - పాత్రలు చేయి నేర్పు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53. పాషాణ - రాళ్ళు చెక్కడము(శిల్పకళ.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54. మృత్ - మట్టితొ చేయు పనులలో నేర్పు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55. దారు </a:t>
            </a:r>
            <a:r>
              <a:rPr lang="te-IN" sz="2400" dirty="0" smtClean="0"/>
              <a:t>– చెక్కపని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e-IN" sz="2400" dirty="0" smtClean="0"/>
              <a:t>56. వేళు - వెదరుతో చేయు పనులు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57. చర్మ - తోళ్ళపరిశ్రమ.</a:t>
            </a:r>
          </a:p>
          <a:p>
            <a:pPr>
              <a:lnSpc>
                <a:spcPct val="150000"/>
              </a:lnSpc>
            </a:pPr>
            <a:endParaRPr lang="te-IN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e-IN" sz="2400" dirty="0" smtClean="0"/>
              <a:t>58. అంబర - వస్త్ర పరిశ్రమ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59. చౌర్య - దొంగతనము చేయుటలో నేర్పు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60. ఓషథసిద్ధి - మూలికలద్వారా కార్యసాధనావిధానము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61. మంత్రసిద్ధి - మంత్రములద్వారా కార్యసాధనము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62. స్వరవంచనా - కంఠధ్వనివల్ల ఆకర్షణము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63. దృష్టివంచన - అంజనవంచన - చూపులతో ఆకర్షణము</a:t>
            </a:r>
          </a:p>
          <a:p>
            <a:pPr>
              <a:lnSpc>
                <a:spcPct val="150000"/>
              </a:lnSpc>
            </a:pPr>
            <a:r>
              <a:rPr lang="te-IN" sz="2400" dirty="0" smtClean="0"/>
              <a:t>64. పాదుకాసిద్ధి - ఇంద్రజాల మహేంద్రజాలములు తలచినచోటికి ఇంద్రజాలములనెడు గారడీవిద్య</a:t>
            </a:r>
            <a:endParaRPr lang="te-IN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rcRect b="10263"/>
          <a:stretch>
            <a:fillRect/>
          </a:stretch>
        </p:blipFill>
        <p:spPr>
          <a:xfrm>
            <a:off x="2743200" y="228600"/>
            <a:ext cx="4107768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5812" y="5997714"/>
            <a:ext cx="2598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4000" b="1" i="1" u="sng" dirty="0" smtClean="0"/>
              <a:t>ధన్యవాదాలు</a:t>
            </a:r>
            <a:endParaRPr lang="en-US" sz="4000" b="1" i="1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810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లలితకళలను మాట ఆంగ్లభాషయందలి </a:t>
            </a:r>
            <a:r>
              <a:rPr lang="en-US" sz="2400" dirty="0" smtClean="0"/>
              <a:t>FINE ARTS </a:t>
            </a:r>
            <a:r>
              <a:rPr lang="te-IN" sz="2400" dirty="0" smtClean="0"/>
              <a:t>అను పదమునకు పర్యాయపదమునకు వాడబడుచున్నది.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చిత్రలేఖనము, శిల్పము, సంగీతము, నృత్యము, కవిత్వము అను ఐదు ఈ తెగకు చెందినట్టివి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1117-WA0110.jpg"/>
          <p:cNvPicPr>
            <a:picLocks noChangeAspect="1"/>
          </p:cNvPicPr>
          <p:nvPr/>
        </p:nvPicPr>
        <p:blipFill>
          <a:blip r:embed="rId2"/>
          <a:srcRect r="5556"/>
          <a:stretch>
            <a:fillRect/>
          </a:stretch>
        </p:blipFill>
        <p:spPr>
          <a:xfrm>
            <a:off x="1147458" y="1554480"/>
            <a:ext cx="7844142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ve-quotations-prem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1664"/>
            <a:ext cx="5880296" cy="66363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28600"/>
            <a:ext cx="2124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4000" b="1" i="1" u="sng" dirty="0" smtClean="0"/>
              <a:t>కవిత్వము</a:t>
            </a:r>
            <a:endParaRPr lang="en-US" sz="4000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990600" y="1066800"/>
            <a:ext cx="81534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ఇది శ్రవణేందియమునకు అపారప్రీతిని కలిగించి మానసమునకు అధికముగా ఆనందము కలిగించి, ఆకర్షించును.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ఇతర లలితకళలందెచటను లేని వాక్సాహాయ్యము దీనికి ఉంది.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ఈ సాహాయ్యముచే కవి దృశ్యములను వర్ణించి, వానిని బఠితుల మనః ఫలకముల సాక్షాత్కరింపజేయును.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ఈ విధముగా ఇందు సంగీతమును, చిత్రలేఖనమును ఆశ్రితములైయుండి మానసమునకు ఆనందమును అందించును.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e-IN" sz="2400" dirty="0" smtClean="0"/>
              <a:t> ఈ వాక్కే లలితకళలలో కావ్యమునకు అగ్రస్థానమును ఒసంగుచున్నది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49495"/>
            <a:ext cx="8153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సప్తసంతానములందే కాక లలితకళలలో కూడా ప్రశస్తిగాంచి, ఖిలముగాకుండ శాశ్వతముగా ఉండునది కవిత్వమే.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సంగీత, నాట్యములు రెండును తత్కర్తలు పాడుచు, ప్రదర్శించుచు ఉండునంతకాలమే మనకానందమును ఒసంగును.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e-IN" sz="2400" dirty="0" smtClean="0"/>
              <a:t>చిత్రలేఖనము కాలక్రమమున మాసిపోవుటకు అవకాశము ఉంది. శిల్పము శిలామయమగుటచే, కొంత దీర్ఘకాలము ఉండజాలిననూ, శాశ్వతము మాత్రము కాదు.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e-IN" sz="2400" dirty="0" smtClean="0"/>
              <a:t> కవిత్వము శబ్దమయమగుటచే శబ్దముండునంతకాలము అక్షరమై యుండజాలును.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e-IN" sz="2400" dirty="0" smtClean="0"/>
              <a:t> ఈ విధముగా శాశ్వతత్వమును బట్టి చూచినను లలితకళలలో కవిత్వమునకే అగ్రస్థానము.</a:t>
            </a:r>
            <a:endParaRPr lang="te-IN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-304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te-IN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e-IN" sz="2400" dirty="0" smtClean="0"/>
              <a:t>లలితకళలలో కావ్యమునకు అగ్రస్థానము ఉన్నట్లే కావ్యములలో నాటకమునకు అగ్రతాంబూలము లభించుచున్నది. </a:t>
            </a:r>
            <a:r>
              <a:rPr lang="te-IN" sz="2400" dirty="0" smtClean="0">
                <a:hlinkClick r:id="rId2" tooltip="కావ్యేషు నాటకం రమ్యం (పుట లేదు)"/>
              </a:rPr>
              <a:t>కావ్యేషు నాటకం రమ్యం</a:t>
            </a:r>
            <a:r>
              <a:rPr lang="te-IN" sz="2400" dirty="0" smtClean="0"/>
              <a:t> .</a:t>
            </a:r>
            <a:endParaRPr lang="te-IN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</TotalTime>
  <Words>1022</Words>
  <Application>Microsoft Office PowerPoint</Application>
  <PresentationFormat>On-screen Show (4:3)</PresentationFormat>
  <Paragraphs>129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13</cp:revision>
  <dcterms:created xsi:type="dcterms:W3CDTF">2006-08-16T00:00:00Z</dcterms:created>
  <dcterms:modified xsi:type="dcterms:W3CDTF">2020-04-15T15:14:04Z</dcterms:modified>
</cp:coreProperties>
</file>